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87" r:id="rId4"/>
    <p:sldId id="258" r:id="rId5"/>
    <p:sldId id="275" r:id="rId6"/>
    <p:sldId id="273" r:id="rId7"/>
    <p:sldId id="288" r:id="rId8"/>
    <p:sldId id="276" r:id="rId9"/>
    <p:sldId id="281" r:id="rId10"/>
    <p:sldId id="269" r:id="rId11"/>
    <p:sldId id="262" r:id="rId12"/>
    <p:sldId id="264" r:id="rId13"/>
    <p:sldId id="283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99"/>
    <a:srgbClr val="FF6699"/>
    <a:srgbClr val="33CC33"/>
    <a:srgbClr val="33CCFF"/>
    <a:srgbClr val="FF3300"/>
    <a:srgbClr val="00CC99"/>
    <a:srgbClr val="3366CC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437FD-46C9-48DF-B194-BBEFDE163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A6F7C-67E2-4742-8B42-2805D6E16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A830D-E7B1-456A-96E9-FBEFF0A54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53382-9611-4475-96CE-6FEEF1600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237D9-F977-45F4-985F-5F74784A3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52DB7-AFF6-4B20-BAA2-1386D1272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A1468-BB01-4C44-92EE-B8C713AAB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B7DF3-13D6-4B30-8AB1-8303C5784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66DB2-58BC-4654-9079-401ADBA2E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AFCA-20EB-4F3C-8787-8967E1AFE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47C99-4418-4EC7-B77F-433D4209E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5C9D7D8-B933-4643-9A60-6B1531D06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2"/>
          <p:cNvSpPr>
            <a:spLocks noChangeArrowheads="1" noChangeShapeType="1" noTextEdit="1"/>
          </p:cNvSpPr>
          <p:nvPr/>
        </p:nvSpPr>
        <p:spPr bwMode="auto">
          <a:xfrm>
            <a:off x="1143000" y="2362200"/>
            <a:ext cx="72390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3300"/>
              </a:extrusionClr>
            </a:sp3d>
          </a:bodyPr>
          <a:lstStyle/>
          <a:p>
            <a:pPr algn="ctr"/>
            <a:r>
              <a:rPr lang="vi-VN" sz="3200" b="1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Tự nhiên và Xã hội: Các đới khí hậu.</a:t>
            </a:r>
            <a:endParaRPr lang="en-US" sz="3200" b="1" kern="10">
              <a:ln w="9525"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an do the gio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DB963"/>
              </a:clrFrom>
              <a:clrTo>
                <a:srgbClr val="DDB963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762000" y="1143000"/>
            <a:ext cx="7496175" cy="5715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942975" y="3429000"/>
            <a:ext cx="7058025" cy="34925"/>
          </a:xfrm>
          <a:prstGeom prst="line">
            <a:avLst/>
          </a:prstGeom>
          <a:noFill/>
          <a:ln w="76200" cap="rnd">
            <a:solidFill>
              <a:srgbClr val="F04124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017588" y="4876800"/>
            <a:ext cx="7069137" cy="36513"/>
          </a:xfrm>
          <a:prstGeom prst="line">
            <a:avLst/>
          </a:prstGeom>
          <a:noFill/>
          <a:ln w="76200" cap="rnd">
            <a:solidFill>
              <a:srgbClr val="F04124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852613" y="6189663"/>
            <a:ext cx="5330825" cy="11112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831975" y="2209800"/>
            <a:ext cx="5381625" cy="11113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903288" y="4191000"/>
            <a:ext cx="7245350" cy="349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45" name="Freeform 13"/>
          <p:cNvSpPr>
            <a:spLocks/>
          </p:cNvSpPr>
          <p:nvPr/>
        </p:nvSpPr>
        <p:spPr bwMode="auto">
          <a:xfrm>
            <a:off x="6500813" y="3505200"/>
            <a:ext cx="204787" cy="404813"/>
          </a:xfrm>
          <a:custGeom>
            <a:avLst/>
            <a:gdLst>
              <a:gd name="T0" fmla="*/ 2147483647 w 131"/>
              <a:gd name="T1" fmla="*/ 2147483647 h 258"/>
              <a:gd name="T2" fmla="*/ 2147483647 w 131"/>
              <a:gd name="T3" fmla="*/ 0 h 258"/>
              <a:gd name="T4" fmla="*/ 0 w 131"/>
              <a:gd name="T5" fmla="*/ 2147483647 h 258"/>
              <a:gd name="T6" fmla="*/ 2147483647 w 131"/>
              <a:gd name="T7" fmla="*/ 2147483647 h 258"/>
              <a:gd name="T8" fmla="*/ 2147483647 w 131"/>
              <a:gd name="T9" fmla="*/ 2147483647 h 258"/>
              <a:gd name="T10" fmla="*/ 2147483647 w 131"/>
              <a:gd name="T11" fmla="*/ 2147483647 h 258"/>
              <a:gd name="T12" fmla="*/ 2147483647 w 131"/>
              <a:gd name="T13" fmla="*/ 2147483647 h 258"/>
              <a:gd name="T14" fmla="*/ 2147483647 w 131"/>
              <a:gd name="T15" fmla="*/ 2147483647 h 258"/>
              <a:gd name="T16" fmla="*/ 2147483647 w 131"/>
              <a:gd name="T17" fmla="*/ 2147483647 h 258"/>
              <a:gd name="T18" fmla="*/ 2147483647 w 131"/>
              <a:gd name="T19" fmla="*/ 2147483647 h 258"/>
              <a:gd name="T20" fmla="*/ 2147483647 w 131"/>
              <a:gd name="T21" fmla="*/ 2147483647 h 258"/>
              <a:gd name="T22" fmla="*/ 2147483647 w 131"/>
              <a:gd name="T23" fmla="*/ 2147483647 h 258"/>
              <a:gd name="T24" fmla="*/ 2147483647 w 131"/>
              <a:gd name="T25" fmla="*/ 2147483647 h 258"/>
              <a:gd name="T26" fmla="*/ 2147483647 w 131"/>
              <a:gd name="T27" fmla="*/ 2147483647 h 258"/>
              <a:gd name="T28" fmla="*/ 2147483647 w 131"/>
              <a:gd name="T29" fmla="*/ 2147483647 h 258"/>
              <a:gd name="T30" fmla="*/ 2147483647 w 131"/>
              <a:gd name="T31" fmla="*/ 2147483647 h 258"/>
              <a:gd name="T32" fmla="*/ 2147483647 w 131"/>
              <a:gd name="T33" fmla="*/ 2147483647 h 258"/>
              <a:gd name="T34" fmla="*/ 2147483647 w 131"/>
              <a:gd name="T35" fmla="*/ 2147483647 h 258"/>
              <a:gd name="T36" fmla="*/ 2147483647 w 131"/>
              <a:gd name="T37" fmla="*/ 2147483647 h 2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1"/>
              <a:gd name="T58" fmla="*/ 0 h 258"/>
              <a:gd name="T59" fmla="*/ 131 w 131"/>
              <a:gd name="T60" fmla="*/ 258 h 25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1" h="258">
                <a:moveTo>
                  <a:pt x="84" y="27"/>
                </a:moveTo>
                <a:cubicBezTo>
                  <a:pt x="64" y="14"/>
                  <a:pt x="69" y="10"/>
                  <a:pt x="54" y="0"/>
                </a:cubicBezTo>
                <a:cubicBezTo>
                  <a:pt x="36" y="6"/>
                  <a:pt x="18" y="9"/>
                  <a:pt x="0" y="12"/>
                </a:cubicBezTo>
                <a:cubicBezTo>
                  <a:pt x="5" y="27"/>
                  <a:pt x="9" y="46"/>
                  <a:pt x="24" y="51"/>
                </a:cubicBezTo>
                <a:cubicBezTo>
                  <a:pt x="31" y="62"/>
                  <a:pt x="29" y="71"/>
                  <a:pt x="42" y="75"/>
                </a:cubicBezTo>
                <a:cubicBezTo>
                  <a:pt x="55" y="88"/>
                  <a:pt x="59" y="106"/>
                  <a:pt x="75" y="117"/>
                </a:cubicBezTo>
                <a:cubicBezTo>
                  <a:pt x="80" y="133"/>
                  <a:pt x="76" y="123"/>
                  <a:pt x="90" y="144"/>
                </a:cubicBezTo>
                <a:cubicBezTo>
                  <a:pt x="94" y="149"/>
                  <a:pt x="96" y="162"/>
                  <a:pt x="96" y="162"/>
                </a:cubicBezTo>
                <a:cubicBezTo>
                  <a:pt x="93" y="177"/>
                  <a:pt x="88" y="203"/>
                  <a:pt x="72" y="210"/>
                </a:cubicBezTo>
                <a:cubicBezTo>
                  <a:pt x="72" y="210"/>
                  <a:pt x="50" y="217"/>
                  <a:pt x="45" y="219"/>
                </a:cubicBezTo>
                <a:cubicBezTo>
                  <a:pt x="42" y="220"/>
                  <a:pt x="36" y="222"/>
                  <a:pt x="36" y="222"/>
                </a:cubicBezTo>
                <a:cubicBezTo>
                  <a:pt x="28" y="245"/>
                  <a:pt x="34" y="219"/>
                  <a:pt x="42" y="234"/>
                </a:cubicBezTo>
                <a:cubicBezTo>
                  <a:pt x="46" y="241"/>
                  <a:pt x="48" y="258"/>
                  <a:pt x="48" y="258"/>
                </a:cubicBezTo>
                <a:cubicBezTo>
                  <a:pt x="61" y="250"/>
                  <a:pt x="79" y="233"/>
                  <a:pt x="93" y="228"/>
                </a:cubicBezTo>
                <a:cubicBezTo>
                  <a:pt x="100" y="218"/>
                  <a:pt x="105" y="214"/>
                  <a:pt x="117" y="210"/>
                </a:cubicBezTo>
                <a:cubicBezTo>
                  <a:pt x="131" y="168"/>
                  <a:pt x="102" y="124"/>
                  <a:pt x="69" y="102"/>
                </a:cubicBezTo>
                <a:cubicBezTo>
                  <a:pt x="62" y="92"/>
                  <a:pt x="61" y="83"/>
                  <a:pt x="57" y="72"/>
                </a:cubicBezTo>
                <a:cubicBezTo>
                  <a:pt x="60" y="58"/>
                  <a:pt x="61" y="53"/>
                  <a:pt x="75" y="48"/>
                </a:cubicBezTo>
                <a:cubicBezTo>
                  <a:pt x="82" y="38"/>
                  <a:pt x="94" y="37"/>
                  <a:pt x="84" y="27"/>
                </a:cubicBezTo>
                <a:close/>
              </a:path>
            </a:pathLst>
          </a:custGeom>
          <a:solidFill>
            <a:srgbClr val="FB2913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7646" name="Text Box 14"/>
          <p:cNvSpPr txBox="1">
            <a:spLocks noChangeArrowheads="1"/>
          </p:cNvSpPr>
          <p:nvPr/>
        </p:nvSpPr>
        <p:spPr bwMode="auto">
          <a:xfrm>
            <a:off x="381000" y="15240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      Việt Nam nằm ở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ới khí hậu : 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nhiệt </a:t>
            </a:r>
            <a:r>
              <a:rPr lang="vi-VN" sz="24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ới</a:t>
            </a:r>
          </a:p>
        </p:txBody>
      </p:sp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3352800" y="1219200"/>
            <a:ext cx="2438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97648" name="Text Box 16"/>
          <p:cNvSpPr txBox="1">
            <a:spLocks noChangeArrowheads="1"/>
          </p:cNvSpPr>
          <p:nvPr/>
        </p:nvSpPr>
        <p:spPr bwMode="auto">
          <a:xfrm>
            <a:off x="76200" y="762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     Tìm thêm 1, 2  n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ớc và cho biết n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ớc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ó ở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ới khí hậu nào ?</a:t>
            </a:r>
            <a:endParaRPr lang="en-US" sz="24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1276" name="Text Box 18"/>
          <p:cNvSpPr txBox="1">
            <a:spLocks noChangeArrowheads="1"/>
          </p:cNvSpPr>
          <p:nvPr/>
        </p:nvSpPr>
        <p:spPr bwMode="auto">
          <a:xfrm>
            <a:off x="2271713" y="2925763"/>
            <a:ext cx="6715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>
                <a:latin typeface="Arial" charset="0"/>
              </a:rPr>
              <a:t>Hoa Kỳ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5" grpId="0" animBg="1"/>
      <p:bldP spid="197646" grpId="0"/>
      <p:bldP spid="197646" grpId="1"/>
      <p:bldP spid="1976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0" y="5715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       </a:t>
            </a:r>
            <a:r>
              <a:rPr lang="en-US" sz="2400" i="1" u="sng">
                <a:latin typeface="Arial" charset="0"/>
              </a:rPr>
              <a:t>Tự nhiên và xã hội:</a:t>
            </a:r>
            <a:r>
              <a:rPr lang="en-US" sz="2400">
                <a:latin typeface="Arial" charset="0"/>
              </a:rPr>
              <a:t>      </a:t>
            </a:r>
            <a:r>
              <a:rPr lang="en-US" sz="2400" b="1">
                <a:latin typeface="Arial" charset="0"/>
              </a:rPr>
              <a:t>Các đới khí hậu.</a:t>
            </a:r>
          </a:p>
        </p:txBody>
      </p:sp>
      <p:pic>
        <p:nvPicPr>
          <p:cNvPr id="8198" name="Picture 6" descr="RTEmagicC_eisb_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314575"/>
            <a:ext cx="46482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429000" y="6107113"/>
            <a:ext cx="2971800" cy="4619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    Hàn đới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581025" y="9525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</a:t>
            </a:r>
            <a:r>
              <a:rPr lang="en-US" sz="2400" b="1" u="sng">
                <a:solidFill>
                  <a:srgbClr val="CC3300"/>
                </a:solidFill>
                <a:latin typeface="Arial" charset="0"/>
              </a:rPr>
              <a:t>Một số hình ảnh về một số đới khí hậu</a:t>
            </a:r>
            <a:endParaRPr lang="en-US" sz="2400" b="1">
              <a:latin typeface="Arial" charset="0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263775"/>
            <a:ext cx="51054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371850" y="6105525"/>
            <a:ext cx="3429000" cy="4619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           </a:t>
            </a:r>
            <a:r>
              <a:rPr lang="en-US" sz="2400">
                <a:latin typeface="Arial" charset="0"/>
              </a:rPr>
              <a:t> Ôn đới</a:t>
            </a:r>
          </a:p>
        </p:txBody>
      </p:sp>
      <p:pic>
        <p:nvPicPr>
          <p:cNvPr id="8203" name="Picture 11" descr="nhiệt đớ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293938"/>
            <a:ext cx="502920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010025" y="6107113"/>
            <a:ext cx="2074863" cy="4619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Nhiệt đới</a:t>
            </a: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228600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457575" y="6107113"/>
            <a:ext cx="2743200" cy="4619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Ôn đới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657600" y="6105525"/>
            <a:ext cx="2667000" cy="4619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Nhiệt đới</a:t>
            </a:r>
          </a:p>
        </p:txBody>
      </p:sp>
      <p:pic>
        <p:nvPicPr>
          <p:cNvPr id="8209" name="Picture 17" descr="IMG_02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2286000"/>
            <a:ext cx="5257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352800" y="6086475"/>
            <a:ext cx="3124200" cy="4619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Nhiệt đới</a:t>
            </a:r>
          </a:p>
        </p:txBody>
      </p:sp>
      <p:pic>
        <p:nvPicPr>
          <p:cNvPr id="8211" name="Picture 19" descr="chimcanhcu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228600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581400" y="6107113"/>
            <a:ext cx="2895600" cy="4619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Hàn đới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1514475" y="1538288"/>
            <a:ext cx="5859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Cho biết  hình thuộc đới khí hậu nào ?</a:t>
            </a:r>
            <a:r>
              <a:rPr lang="en-US" sz="16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9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2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5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8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5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28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199" grpId="1" animBg="1"/>
      <p:bldP spid="8202" grpId="0" animBg="1"/>
      <p:bldP spid="8202" grpId="1" animBg="1"/>
      <p:bldP spid="8204" grpId="0" animBg="1"/>
      <p:bldP spid="8204" grpId="1" animBg="1"/>
      <p:bldP spid="8206" grpId="0" animBg="1"/>
      <p:bldP spid="8206" grpId="1" animBg="1"/>
      <p:bldP spid="8208" grpId="0" animBg="1"/>
      <p:bldP spid="8208" grpId="1" animBg="1"/>
      <p:bldP spid="8210" grpId="0" animBg="1"/>
      <p:bldP spid="8210" grpId="1" animBg="1"/>
      <p:bldP spid="8212" grpId="0" animBg="1"/>
      <p:bldP spid="8212" grpId="1" animBg="1"/>
      <p:bldP spid="82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0" y="654050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       </a:t>
            </a:r>
            <a:r>
              <a:rPr lang="en-US" sz="2400" b="1" i="1" u="sng">
                <a:latin typeface="Arial" charset="0"/>
              </a:rPr>
              <a:t>Tự nhiên và xã hội:</a:t>
            </a:r>
            <a:r>
              <a:rPr lang="en-US" sz="2400" b="1">
                <a:latin typeface="Arial" charset="0"/>
              </a:rPr>
              <a:t>    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Các đới khí hậu.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09600" y="3200400"/>
            <a:ext cx="8001000" cy="26781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Arial" charset="0"/>
              </a:rPr>
              <a:t>	Trên trái đất những nơi càng gần xích đạo càng  ………. càng ở xa xích đạo càng …….</a:t>
            </a:r>
            <a:r>
              <a:rPr lang="en-US" sz="2800" b="1" i="1">
                <a:solidFill>
                  <a:schemeClr val="tx2"/>
                </a:solidFill>
                <a:latin typeface="Arial" charset="0"/>
              </a:rPr>
              <a:t>..</a:t>
            </a:r>
            <a:r>
              <a:rPr lang="en-US" sz="2800" b="1" i="1">
                <a:latin typeface="Arial" charset="0"/>
              </a:rPr>
              <a:t> Nhiệt đới thường nóng quanh năm; Ôn đới ôn hoà, có đủ ……..mùa; Hàn đới rất ………, ở hai cực của trái đất quanh năm nước …………...</a:t>
            </a: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152400" y="175260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3366CC"/>
                </a:solidFill>
                <a:latin typeface="Arial" charset="0"/>
              </a:rPr>
              <a:t>Tìm từ thích hợp </a:t>
            </a:r>
            <a:r>
              <a:rPr lang="vi-VN" sz="2800" b="1" i="1">
                <a:solidFill>
                  <a:srgbClr val="3366CC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3366CC"/>
                </a:solidFill>
                <a:latin typeface="Arial" charset="0"/>
              </a:rPr>
              <a:t>iền vào mỗi chỗ chấm :</a:t>
            </a:r>
          </a:p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bốn, </a:t>
            </a:r>
            <a:r>
              <a:rPr lang="vi-VN" sz="2800" b="1" i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óng b</a:t>
            </a:r>
            <a:r>
              <a:rPr lang="vi-VN" sz="2800" b="1" i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ng, lạnh, nóng, lạnh</a:t>
            </a:r>
          </a:p>
          <a:p>
            <a:pPr>
              <a:spcBef>
                <a:spcPct val="50000"/>
              </a:spcBef>
            </a:pPr>
            <a:r>
              <a:rPr lang="en-US" sz="2800" b="1" i="1">
                <a:latin typeface="Arial" charset="0"/>
              </a:rPr>
              <a:t>                      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447800" y="5267325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800" b="1" i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óng b</a:t>
            </a:r>
            <a:r>
              <a:rPr lang="vi-VN" sz="2800" b="1" i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ng</a:t>
            </a:r>
            <a:r>
              <a:rPr lang="en-US" sz="2800" b="1" i="1">
                <a:solidFill>
                  <a:srgbClr val="FF3300"/>
                </a:solidFill>
              </a:rPr>
              <a:t>  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762000" y="48006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lạnh</a:t>
            </a:r>
            <a:r>
              <a:rPr lang="en-US" sz="2800" b="1" i="1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581400" y="44196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bốn</a:t>
            </a:r>
            <a:r>
              <a:rPr lang="en-US" sz="2800" b="1" i="1">
                <a:solidFill>
                  <a:srgbClr val="FF3300"/>
                </a:solidFill>
              </a:rPr>
              <a:t>  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609600" y="39624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lạnh</a:t>
            </a:r>
            <a:r>
              <a:rPr lang="en-US" sz="2800" b="1" i="1">
                <a:solidFill>
                  <a:srgbClr val="FF3300"/>
                </a:solidFill>
              </a:rPr>
              <a:t> </a:t>
            </a:r>
            <a:r>
              <a:rPr lang="en-US" sz="2800" b="1" i="1"/>
              <a:t>.</a:t>
            </a:r>
            <a:r>
              <a:rPr lang="en-US" sz="2800" b="1" i="1">
                <a:solidFill>
                  <a:srgbClr val="FF3300"/>
                </a:solidFill>
              </a:rPr>
              <a:t>                      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2286000" y="35814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nóng </a:t>
            </a:r>
            <a:r>
              <a:rPr lang="en-US" sz="2800" b="1" i="1">
                <a:solidFill>
                  <a:srgbClr val="FF3300"/>
                </a:solidFill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51" grpId="0"/>
      <p:bldP spid="10252" grpId="0"/>
      <p:bldP spid="10253" grpId="0"/>
      <p:bldP spid="102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an do the gio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DB963"/>
              </a:clrFrom>
              <a:clrTo>
                <a:srgbClr val="DDB963">
                  <a:alpha val="0"/>
                </a:srgbClr>
              </a:clrTo>
            </a:clrChange>
            <a:lum bright="-36000"/>
          </a:blip>
          <a:srcRect/>
          <a:stretch>
            <a:fillRect/>
          </a:stretch>
        </p:blipFill>
        <p:spPr bwMode="auto">
          <a:xfrm>
            <a:off x="0" y="1471613"/>
            <a:ext cx="7496175" cy="487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3235" name="Line 3"/>
          <p:cNvSpPr>
            <a:spLocks noChangeShapeType="1"/>
          </p:cNvSpPr>
          <p:nvPr/>
        </p:nvSpPr>
        <p:spPr bwMode="auto">
          <a:xfrm>
            <a:off x="228600" y="3422650"/>
            <a:ext cx="7058025" cy="34925"/>
          </a:xfrm>
          <a:prstGeom prst="line">
            <a:avLst/>
          </a:prstGeom>
          <a:noFill/>
          <a:ln w="76200" cap="rnd">
            <a:solidFill>
              <a:srgbClr val="F04124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36" name="Line 4"/>
          <p:cNvSpPr>
            <a:spLocks noChangeShapeType="1"/>
          </p:cNvSpPr>
          <p:nvPr/>
        </p:nvSpPr>
        <p:spPr bwMode="auto">
          <a:xfrm>
            <a:off x="228600" y="4654550"/>
            <a:ext cx="7069138" cy="36513"/>
          </a:xfrm>
          <a:prstGeom prst="line">
            <a:avLst/>
          </a:prstGeom>
          <a:noFill/>
          <a:ln w="76200" cap="rnd">
            <a:solidFill>
              <a:srgbClr val="F04124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>
            <a:off x="1069975" y="5715000"/>
            <a:ext cx="5330825" cy="11113"/>
          </a:xfrm>
          <a:prstGeom prst="line">
            <a:avLst/>
          </a:prstGeom>
          <a:noFill/>
          <a:ln w="762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38" name="Line 6"/>
          <p:cNvSpPr>
            <a:spLocks noChangeShapeType="1"/>
          </p:cNvSpPr>
          <p:nvPr/>
        </p:nvSpPr>
        <p:spPr bwMode="auto">
          <a:xfrm>
            <a:off x="1019175" y="2357438"/>
            <a:ext cx="5381625" cy="11112"/>
          </a:xfrm>
          <a:prstGeom prst="line">
            <a:avLst/>
          </a:prstGeom>
          <a:noFill/>
          <a:ln w="762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146050" y="4044950"/>
            <a:ext cx="7245350" cy="349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32788" y="6554788"/>
            <a:ext cx="811212" cy="303212"/>
          </a:xfrm>
          <a:prstGeom prst="actionButtonReturn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hlink"/>
                </a:solidFill>
                <a:latin typeface="Arial" charset="0"/>
              </a:rPr>
              <a:t>Viet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-76200" y="0"/>
            <a:ext cx="9105900" cy="933450"/>
          </a:xfrm>
          <a:prstGeom prst="verticalScroll">
            <a:avLst>
              <a:gd name="adj" fmla="val 12500"/>
            </a:avLst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charset="0"/>
              </a:rPr>
              <a:t>  Tìm vị trí các </a:t>
            </a:r>
            <a:r>
              <a:rPr lang="vi-VN" sz="3600" b="1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3600" b="1">
                <a:solidFill>
                  <a:schemeClr val="bg1"/>
                </a:solidFill>
                <a:latin typeface="Arial" charset="0"/>
              </a:rPr>
              <a:t>ới khí hậu</a:t>
            </a:r>
          </a:p>
        </p:txBody>
      </p:sp>
      <p:sp>
        <p:nvSpPr>
          <p:cNvPr id="223242" name="AutoShape 10"/>
          <p:cNvSpPr>
            <a:spLocks/>
          </p:cNvSpPr>
          <p:nvPr/>
        </p:nvSpPr>
        <p:spPr bwMode="auto">
          <a:xfrm>
            <a:off x="7543800" y="3429000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3243" name="AutoShape 11"/>
          <p:cNvSpPr>
            <a:spLocks/>
          </p:cNvSpPr>
          <p:nvPr/>
        </p:nvSpPr>
        <p:spPr bwMode="auto">
          <a:xfrm>
            <a:off x="7315200" y="4724400"/>
            <a:ext cx="76200" cy="990600"/>
          </a:xfrm>
          <a:prstGeom prst="rightBrace">
            <a:avLst>
              <a:gd name="adj1" fmla="val 108333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3244" name="AutoShape 12"/>
          <p:cNvSpPr>
            <a:spLocks/>
          </p:cNvSpPr>
          <p:nvPr/>
        </p:nvSpPr>
        <p:spPr bwMode="auto">
          <a:xfrm>
            <a:off x="7315200" y="2362200"/>
            <a:ext cx="76200" cy="990600"/>
          </a:xfrm>
          <a:prstGeom prst="rightBrace">
            <a:avLst>
              <a:gd name="adj1" fmla="val 108333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3245" name="AutoShape 13"/>
          <p:cNvSpPr>
            <a:spLocks/>
          </p:cNvSpPr>
          <p:nvPr/>
        </p:nvSpPr>
        <p:spPr bwMode="auto">
          <a:xfrm rot="10800000" flipH="1">
            <a:off x="6400800" y="5791200"/>
            <a:ext cx="76200" cy="457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3246" name="AutoShape 14"/>
          <p:cNvSpPr>
            <a:spLocks/>
          </p:cNvSpPr>
          <p:nvPr/>
        </p:nvSpPr>
        <p:spPr bwMode="auto">
          <a:xfrm rot="10800000" flipH="1">
            <a:off x="6477000" y="1828800"/>
            <a:ext cx="76200" cy="457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3247" name="Text Box 15"/>
          <p:cNvSpPr txBox="1">
            <a:spLocks noChangeArrowheads="1"/>
          </p:cNvSpPr>
          <p:nvPr/>
        </p:nvSpPr>
        <p:spPr bwMode="auto">
          <a:xfrm>
            <a:off x="7467600" y="3459163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>
                <a:solidFill>
                  <a:srgbClr val="FF3300"/>
                </a:solidFill>
              </a:rPr>
              <a:t>Nh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iệt </a:t>
            </a:r>
            <a:r>
              <a:rPr lang="vi-VN" sz="28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ới</a:t>
            </a:r>
            <a:endParaRPr lang="en-US" sz="2800" b="1">
              <a:latin typeface="Arial" charset="0"/>
            </a:endParaRPr>
          </a:p>
        </p:txBody>
      </p:sp>
      <p:sp>
        <p:nvSpPr>
          <p:cNvPr id="223248" name="Text Box 16"/>
          <p:cNvSpPr txBox="1">
            <a:spLocks noChangeArrowheads="1"/>
          </p:cNvSpPr>
          <p:nvPr/>
        </p:nvSpPr>
        <p:spPr bwMode="auto">
          <a:xfrm>
            <a:off x="7467600" y="39624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>
                <a:solidFill>
                  <a:srgbClr val="FF3300"/>
                </a:solidFill>
              </a:rPr>
              <a:t>Nh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iệt </a:t>
            </a:r>
            <a:r>
              <a:rPr lang="vi-VN" sz="28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ới</a:t>
            </a:r>
            <a:endParaRPr lang="en-US" sz="2800" b="1">
              <a:latin typeface="Arial" charset="0"/>
            </a:endParaRPr>
          </a:p>
        </p:txBody>
      </p:sp>
      <p:sp>
        <p:nvSpPr>
          <p:cNvPr id="223249" name="Text Box 17"/>
          <p:cNvSpPr txBox="1">
            <a:spLocks noChangeArrowheads="1"/>
          </p:cNvSpPr>
          <p:nvPr/>
        </p:nvSpPr>
        <p:spPr bwMode="auto">
          <a:xfrm>
            <a:off x="7391400" y="25908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</a:rPr>
              <a:t> </a:t>
            </a:r>
            <a:r>
              <a:rPr lang="en-US" sz="2800" b="1">
                <a:solidFill>
                  <a:schemeClr val="folHlink"/>
                </a:solidFill>
                <a:latin typeface="Arial" charset="0"/>
              </a:rPr>
              <a:t>Ôn </a:t>
            </a:r>
            <a:r>
              <a:rPr lang="vi-VN" sz="2800" b="1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folHlink"/>
                </a:solidFill>
                <a:latin typeface="Arial" charset="0"/>
              </a:rPr>
              <a:t>ới</a:t>
            </a:r>
          </a:p>
        </p:txBody>
      </p:sp>
      <p:sp>
        <p:nvSpPr>
          <p:cNvPr id="223250" name="Text Box 18"/>
          <p:cNvSpPr txBox="1">
            <a:spLocks noChangeArrowheads="1"/>
          </p:cNvSpPr>
          <p:nvPr/>
        </p:nvSpPr>
        <p:spPr bwMode="auto">
          <a:xfrm>
            <a:off x="7391400" y="49530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</a:rPr>
              <a:t> </a:t>
            </a:r>
            <a:r>
              <a:rPr lang="en-US" sz="2800" b="1">
                <a:solidFill>
                  <a:schemeClr val="folHlink"/>
                </a:solidFill>
                <a:latin typeface="Arial" charset="0"/>
              </a:rPr>
              <a:t>Ôn </a:t>
            </a:r>
            <a:r>
              <a:rPr lang="vi-VN" sz="2800" b="1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folHlink"/>
                </a:solidFill>
                <a:latin typeface="Arial" charset="0"/>
              </a:rPr>
              <a:t>ới</a:t>
            </a:r>
          </a:p>
        </p:txBody>
      </p:sp>
      <p:sp>
        <p:nvSpPr>
          <p:cNvPr id="223251" name="Text Box 19"/>
          <p:cNvSpPr txBox="1">
            <a:spLocks noChangeArrowheads="1"/>
          </p:cNvSpPr>
          <p:nvPr/>
        </p:nvSpPr>
        <p:spPr bwMode="auto">
          <a:xfrm>
            <a:off x="6400800" y="17526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CCFF"/>
                </a:solidFill>
              </a:rPr>
              <a:t> </a:t>
            </a:r>
            <a:r>
              <a:rPr lang="en-US" sz="2800" b="1">
                <a:solidFill>
                  <a:srgbClr val="33CCFF"/>
                </a:solidFill>
                <a:latin typeface="Arial" charset="0"/>
              </a:rPr>
              <a:t>Hàn </a:t>
            </a:r>
            <a:r>
              <a:rPr lang="vi-VN" sz="2800" b="1">
                <a:solidFill>
                  <a:srgbClr val="33CCFF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33CCFF"/>
                </a:solidFill>
                <a:latin typeface="Arial" charset="0"/>
              </a:rPr>
              <a:t>ới</a:t>
            </a:r>
          </a:p>
        </p:txBody>
      </p:sp>
      <p:sp>
        <p:nvSpPr>
          <p:cNvPr id="223252" name="Text Box 20"/>
          <p:cNvSpPr txBox="1">
            <a:spLocks noChangeArrowheads="1"/>
          </p:cNvSpPr>
          <p:nvPr/>
        </p:nvSpPr>
        <p:spPr bwMode="auto">
          <a:xfrm>
            <a:off x="6324600" y="5729288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CCFF"/>
                </a:solidFill>
              </a:rPr>
              <a:t> </a:t>
            </a:r>
            <a:r>
              <a:rPr lang="en-US" sz="2800" b="1">
                <a:solidFill>
                  <a:srgbClr val="33CCFF"/>
                </a:solidFill>
                <a:latin typeface="Arial" charset="0"/>
              </a:rPr>
              <a:t>Hàn </a:t>
            </a:r>
            <a:r>
              <a:rPr lang="vi-VN" sz="2800" b="1">
                <a:solidFill>
                  <a:srgbClr val="33CCFF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33CCFF"/>
                </a:solidFill>
                <a:latin typeface="Arial" charset="0"/>
              </a:rPr>
              <a:t>ới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667000" y="1447800"/>
            <a:ext cx="2362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2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2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animBg="1"/>
      <p:bldP spid="223236" grpId="0" animBg="1"/>
      <p:bldP spid="223237" grpId="0" animBg="1"/>
      <p:bldP spid="223238" grpId="0" animBg="1"/>
      <p:bldP spid="223242" grpId="0" animBg="1"/>
      <p:bldP spid="223243" grpId="0" animBg="1"/>
      <p:bldP spid="223244" grpId="0" animBg="1"/>
      <p:bldP spid="223245" grpId="0" animBg="1"/>
      <p:bldP spid="223246" grpId="0" animBg="1"/>
      <p:bldP spid="223247" grpId="0"/>
      <p:bldP spid="223248" grpId="0"/>
      <p:bldP spid="223249" grpId="0"/>
      <p:bldP spid="223250" grpId="0"/>
      <p:bldP spid="223251" grpId="0"/>
      <p:bldP spid="2232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Chuẩn bị: Bề mặt Trái Đất</a:t>
            </a:r>
          </a:p>
        </p:txBody>
      </p:sp>
      <p:pic>
        <p:nvPicPr>
          <p:cNvPr id="15363" name="Picture 12" descr="Book (Hinh dong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533400" y="76200"/>
            <a:ext cx="815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u="sng"/>
              <a:t>Tự nhiên và Xã hội: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513263" algn="l"/>
              </a:tabLst>
            </a:pPr>
            <a:r>
              <a:rPr lang="en-US" sz="2400" b="1" u="sng"/>
              <a:t>Kiểm tra </a:t>
            </a:r>
            <a:r>
              <a:rPr lang="en-US" sz="2400" b="1" u="sng">
                <a:latin typeface="Arial" charset="0"/>
              </a:rPr>
              <a:t>bài</a:t>
            </a:r>
            <a:r>
              <a:rPr lang="en-US" sz="2400" b="1" u="sng"/>
              <a:t> </a:t>
            </a:r>
            <a:r>
              <a:rPr lang="en-US" sz="2400" b="1" u="sng">
                <a:latin typeface="Arial" charset="0"/>
              </a:rPr>
              <a:t>cũ: </a:t>
            </a:r>
            <a:r>
              <a:rPr lang="en-US" sz="2400" b="1">
                <a:latin typeface="Arial" charset="0"/>
              </a:rPr>
              <a:t> 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N</a:t>
            </a:r>
            <a:r>
              <a:rPr lang="vi-VN" sz="2400" b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m ,tháng và mùa</a:t>
            </a:r>
            <a:endParaRPr lang="en-US" sz="2400" b="1" u="sng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09600" y="1914525"/>
            <a:ext cx="8534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513263" algn="l"/>
              </a:tabLst>
            </a:pPr>
            <a:r>
              <a:rPr lang="en-US" sz="2800" b="1"/>
              <a:t>1.Trái đất chuyển động một vòng quanh mặt trời hết bao lâu? Một năm thường có bao nhiêu ngày? </a:t>
            </a:r>
            <a:r>
              <a:rPr lang="en-US" sz="2800" b="1">
                <a:latin typeface="Arial" charset="0"/>
              </a:rPr>
              <a:t>Một n</a:t>
            </a:r>
            <a:r>
              <a:rPr lang="vi-VN" sz="2800" b="1">
                <a:latin typeface="Arial" charset="0"/>
              </a:rPr>
              <a:t>ă</a:t>
            </a:r>
            <a:r>
              <a:rPr lang="en-US" sz="2800" b="1">
                <a:latin typeface="Arial" charset="0"/>
              </a:rPr>
              <a:t>m có</a:t>
            </a:r>
            <a:r>
              <a:rPr lang="en-US" sz="2800" b="1"/>
              <a:t> </a:t>
            </a:r>
            <a:r>
              <a:rPr lang="en-US" sz="2800" b="1">
                <a:latin typeface="Arial" charset="0"/>
              </a:rPr>
              <a:t>bao</a:t>
            </a:r>
            <a:r>
              <a:rPr lang="en-US" sz="2800" b="1"/>
              <a:t> nhiêu tháng?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00075" y="1905000"/>
            <a:ext cx="85439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2.Một năm  có những mùa nào? Các mùa ở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Bắc bán cầu và Nam bán cầu như thế nào với nhau?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505200"/>
            <a:ext cx="8572500" cy="13843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</a:rPr>
              <a:t>Trả lời:</a:t>
            </a:r>
            <a:r>
              <a:rPr lang="en-US" sz="2800" b="1"/>
              <a:t> </a:t>
            </a:r>
            <a:r>
              <a:rPr lang="en-US" sz="2800" b="1">
                <a:solidFill>
                  <a:srgbClr val="FF0000"/>
                </a:solidFill>
              </a:rPr>
              <a:t>Trái đất chuyển động m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ột vòng</a:t>
            </a:r>
            <a:r>
              <a:rPr lang="en-US" sz="2800" b="1">
                <a:solidFill>
                  <a:srgbClr val="FF0000"/>
                </a:solidFill>
              </a:rPr>
              <a:t> quanh mặt trời hết một năm. Một năm thường có 365 ngày,  được chia thành 12 tháng.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09600" y="3810000"/>
            <a:ext cx="8534400" cy="1384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u="sng">
                <a:solidFill>
                  <a:srgbClr val="FF0000"/>
                </a:solidFill>
              </a:rPr>
              <a:t>Trả lời</a:t>
            </a:r>
            <a:r>
              <a:rPr lang="en-US" sz="2800" b="1">
                <a:solidFill>
                  <a:srgbClr val="FF0000"/>
                </a:solidFill>
              </a:rPr>
              <a:t>:</a:t>
            </a:r>
            <a:r>
              <a:rPr lang="en-US" sz="2800" b="1"/>
              <a:t> </a:t>
            </a:r>
            <a:r>
              <a:rPr lang="en-US" sz="2800" b="1">
                <a:solidFill>
                  <a:srgbClr val="FF0000"/>
                </a:solidFill>
              </a:rPr>
              <a:t>Một năm thường</a:t>
            </a: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có 4 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mùa:mùa</a:t>
            </a:r>
            <a:r>
              <a:rPr lang="en-US" sz="2800" b="1">
                <a:solidFill>
                  <a:srgbClr val="FF0000"/>
                </a:solidFill>
              </a:rPr>
              <a:t> xuân, mùa hạ, mùa thu, mùa đông. Các mùa ở Bắc bán cầu và Nam bán cầu trái ngược nhau.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allAtOnce"/>
      <p:bldP spid="3079" grpId="0"/>
      <p:bldP spid="3080" grpId="0" animBg="1"/>
      <p:bldP spid="3080" grpId="1" animBg="1"/>
      <p:bldP spid="30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b="1" i="1" smtClean="0"/>
              <a:t>Tự nhiên và xã hội</a:t>
            </a:r>
            <a:r>
              <a:rPr lang="en-US" sz="2400" b="1" i="1" smtClean="0"/>
              <a:t> </a:t>
            </a:r>
            <a:br>
              <a:rPr lang="en-US" sz="2400" b="1" i="1" smtClean="0"/>
            </a:br>
            <a:r>
              <a:rPr lang="en-US" sz="2400" b="1" i="1" smtClean="0"/>
              <a:t>                   </a:t>
            </a:r>
            <a:r>
              <a:rPr lang="en-US" sz="3200" b="1" smtClean="0"/>
              <a:t>Bài : </a:t>
            </a:r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3411538" y="990600"/>
            <a:ext cx="3367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Arial" charset="0"/>
              </a:rPr>
              <a:t>Các </a:t>
            </a:r>
            <a:r>
              <a:rPr lang="vi-VN" sz="32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FF3300"/>
                </a:solidFill>
                <a:latin typeface="Arial" charset="0"/>
              </a:rPr>
              <a:t>ới khí hậu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TNXH%203%20hinh%20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43000"/>
            <a:ext cx="5562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09600" y="319088"/>
            <a:ext cx="815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Em </a:t>
            </a:r>
            <a:r>
              <a:rPr lang="en-US" sz="2400" b="1">
                <a:latin typeface="Arial" charset="0"/>
              </a:rPr>
              <a:t>hãy chỉ vị trí của </a:t>
            </a:r>
            <a:r>
              <a:rPr lang="vi-VN" sz="2400" b="1">
                <a:latin typeface="Arial" charset="0"/>
              </a:rPr>
              <a:t>đư</a:t>
            </a:r>
            <a:r>
              <a:rPr lang="en-US" sz="2400" b="1">
                <a:latin typeface="Arial" charset="0"/>
              </a:rPr>
              <a:t>ờng xích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ạo?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28600" y="228600"/>
            <a:ext cx="8915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Ch</a:t>
            </a:r>
            <a:r>
              <a:rPr lang="en-US" sz="2800" b="1">
                <a:latin typeface="Arial" charset="0"/>
              </a:rPr>
              <a:t>ỉ vị trí Bắc bán cầu? Bắc bán cầu có mấy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ới khí hậu?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28600" y="228600"/>
            <a:ext cx="8915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Ch</a:t>
            </a:r>
            <a:r>
              <a:rPr lang="en-US" sz="2800" b="1">
                <a:latin typeface="Arial" charset="0"/>
              </a:rPr>
              <a:t>ỉ vị trí Nam bán cầu?  Nam bán cầu có mấy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ới khí hậu?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28600" y="228600"/>
            <a:ext cx="891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M</a:t>
            </a:r>
            <a:r>
              <a:rPr lang="en-US" sz="2800" b="1">
                <a:latin typeface="Arial" charset="0"/>
              </a:rPr>
              <a:t>ỗi bán cầu có mấy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ới khí hậu?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4111" grpId="1"/>
      <p:bldP spid="4112" grpId="0"/>
      <p:bldP spid="4112" grpId="1"/>
      <p:bldP spid="4114" grpId="0"/>
      <p:bldP spid="4114" grpId="1"/>
      <p:bldP spid="4115" grpId="0"/>
      <p:bldP spid="41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>Kết luận:  Mỗi bán cầu </a:t>
            </a:r>
            <a:r>
              <a:rPr lang="vi-VN" sz="3600" b="1" smtClean="0"/>
              <a:t>đ</a:t>
            </a:r>
            <a:r>
              <a:rPr lang="en-US" sz="3600" b="1" smtClean="0"/>
              <a:t>ều có ba </a:t>
            </a:r>
            <a:r>
              <a:rPr lang="vi-VN" sz="3600" b="1" smtClean="0"/>
              <a:t>đ</a:t>
            </a:r>
            <a:r>
              <a:rPr lang="en-US" sz="3600" b="1" smtClean="0"/>
              <a:t>ới khí hậu : </a:t>
            </a:r>
            <a:r>
              <a:rPr lang="en-US" sz="3600" b="1" smtClean="0">
                <a:solidFill>
                  <a:srgbClr val="FF3300"/>
                </a:solidFill>
              </a:rPr>
              <a:t>nhiệt </a:t>
            </a:r>
            <a:r>
              <a:rPr lang="vi-VN" sz="3600" b="1" smtClean="0">
                <a:solidFill>
                  <a:srgbClr val="FF3300"/>
                </a:solidFill>
              </a:rPr>
              <a:t>đ</a:t>
            </a:r>
            <a:r>
              <a:rPr lang="en-US" sz="3600" b="1" smtClean="0">
                <a:solidFill>
                  <a:srgbClr val="FF3300"/>
                </a:solidFill>
              </a:rPr>
              <a:t>ới, ôn </a:t>
            </a:r>
            <a:r>
              <a:rPr lang="vi-VN" sz="3600" b="1" smtClean="0">
                <a:solidFill>
                  <a:srgbClr val="FF3300"/>
                </a:solidFill>
              </a:rPr>
              <a:t>đ</a:t>
            </a:r>
            <a:r>
              <a:rPr lang="en-US" sz="3600" b="1" smtClean="0">
                <a:solidFill>
                  <a:srgbClr val="FF3300"/>
                </a:solidFill>
              </a:rPr>
              <a:t>ới, hàn </a:t>
            </a:r>
            <a:r>
              <a:rPr lang="vi-VN" sz="3600" b="1" smtClean="0">
                <a:solidFill>
                  <a:srgbClr val="FF3300"/>
                </a:solidFill>
              </a:rPr>
              <a:t>đ</a:t>
            </a:r>
            <a:r>
              <a:rPr lang="en-US" sz="3600" b="1" smtClean="0">
                <a:solidFill>
                  <a:srgbClr val="FF3300"/>
                </a:solidFill>
              </a:rPr>
              <a:t>ới.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SC_0426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3886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42672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800600" y="2925763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Xích </a:t>
            </a:r>
            <a:r>
              <a:rPr lang="vi-VN" sz="28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ạo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3962400" y="2590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495800" y="2316163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</a:t>
            </a:r>
            <a:r>
              <a:rPr lang="en-US" sz="2800" b="1">
                <a:latin typeface="Arial" charset="0"/>
              </a:rPr>
              <a:t>ắc chí tuyến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495800" y="3763963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Nam</a:t>
            </a:r>
            <a:r>
              <a:rPr lang="en-US" sz="2800" b="1">
                <a:latin typeface="Arial" charset="0"/>
              </a:rPr>
              <a:t> chí tuyến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038600" y="4724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419600" y="4343400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</a:rPr>
              <a:t>V</a:t>
            </a:r>
            <a:r>
              <a:rPr lang="en-US" sz="2800" b="1">
                <a:solidFill>
                  <a:schemeClr val="folHlink"/>
                </a:solidFill>
                <a:latin typeface="Arial" charset="0"/>
              </a:rPr>
              <a:t>òng nam cực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419600" y="1524000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</a:rPr>
              <a:t>V</a:t>
            </a:r>
            <a:r>
              <a:rPr lang="en-US" sz="2800" b="1">
                <a:solidFill>
                  <a:schemeClr val="folHlink"/>
                </a:solidFill>
                <a:latin typeface="Arial" charset="0"/>
              </a:rPr>
              <a:t>òng bắc cực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2819400" y="1981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4343400" y="4038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V="1">
            <a:off x="2133600" y="1143000"/>
            <a:ext cx="2438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572000" y="868363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CCFF"/>
                </a:solidFill>
              </a:rPr>
              <a:t>      C</a:t>
            </a:r>
            <a:r>
              <a:rPr lang="en-US" sz="2800" b="1">
                <a:solidFill>
                  <a:srgbClr val="33CCFF"/>
                </a:solidFill>
                <a:latin typeface="Arial" charset="0"/>
              </a:rPr>
              <a:t>ực bắc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3352800" y="5334000"/>
            <a:ext cx="137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800600" y="5181600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CCFF"/>
                </a:solidFill>
              </a:rPr>
              <a:t> C</a:t>
            </a:r>
            <a:r>
              <a:rPr lang="en-US" sz="2800" b="1">
                <a:solidFill>
                  <a:srgbClr val="33CCFF"/>
                </a:solidFill>
                <a:latin typeface="Arial" charset="0"/>
              </a:rPr>
              <a:t>ực nam</a:t>
            </a:r>
          </a:p>
        </p:txBody>
      </p:sp>
      <p:sp>
        <p:nvSpPr>
          <p:cNvPr id="7185" name="AutoShape 17"/>
          <p:cNvSpPr>
            <a:spLocks/>
          </p:cNvSpPr>
          <p:nvPr/>
        </p:nvSpPr>
        <p:spPr bwMode="auto">
          <a:xfrm>
            <a:off x="7162800" y="2667000"/>
            <a:ext cx="228600" cy="1524000"/>
          </a:xfrm>
          <a:prstGeom prst="rightBrace">
            <a:avLst>
              <a:gd name="adj1" fmla="val 55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186" name="AutoShape 19"/>
          <p:cNvSpPr>
            <a:spLocks/>
          </p:cNvSpPr>
          <p:nvPr/>
        </p:nvSpPr>
        <p:spPr bwMode="auto">
          <a:xfrm>
            <a:off x="7162800" y="4191000"/>
            <a:ext cx="22860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6868" name="Text Box 20"/>
          <p:cNvSpPr txBox="1">
            <a:spLocks noChangeArrowheads="1"/>
          </p:cNvSpPr>
          <p:nvPr/>
        </p:nvSpPr>
        <p:spPr bwMode="auto">
          <a:xfrm>
            <a:off x="7239000" y="41910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</a:rPr>
              <a:t> </a:t>
            </a:r>
            <a:r>
              <a:rPr lang="en-US" sz="2800" b="1">
                <a:solidFill>
                  <a:schemeClr val="folHlink"/>
                </a:solidFill>
                <a:latin typeface="Arial" charset="0"/>
              </a:rPr>
              <a:t>Ôn </a:t>
            </a:r>
            <a:r>
              <a:rPr lang="vi-VN" sz="2800" b="1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folHlink"/>
                </a:solidFill>
                <a:latin typeface="Arial" charset="0"/>
              </a:rPr>
              <a:t>ới</a:t>
            </a:r>
          </a:p>
        </p:txBody>
      </p:sp>
      <p:sp>
        <p:nvSpPr>
          <p:cNvPr id="206869" name="Text Box 21"/>
          <p:cNvSpPr txBox="1">
            <a:spLocks noChangeArrowheads="1"/>
          </p:cNvSpPr>
          <p:nvPr/>
        </p:nvSpPr>
        <p:spPr bwMode="auto">
          <a:xfrm>
            <a:off x="7239000" y="1858963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</a:rPr>
              <a:t> </a:t>
            </a:r>
            <a:r>
              <a:rPr lang="en-US" sz="2800" b="1">
                <a:solidFill>
                  <a:schemeClr val="folHlink"/>
                </a:solidFill>
                <a:latin typeface="Arial" charset="0"/>
              </a:rPr>
              <a:t>Ôn </a:t>
            </a:r>
            <a:r>
              <a:rPr lang="vi-VN" sz="2800" b="1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folHlink"/>
                </a:solidFill>
                <a:latin typeface="Arial" charset="0"/>
              </a:rPr>
              <a:t>ới</a:t>
            </a:r>
          </a:p>
        </p:txBody>
      </p:sp>
      <p:sp>
        <p:nvSpPr>
          <p:cNvPr id="7189" name="AutoShape 22"/>
          <p:cNvSpPr>
            <a:spLocks/>
          </p:cNvSpPr>
          <p:nvPr/>
        </p:nvSpPr>
        <p:spPr bwMode="auto">
          <a:xfrm>
            <a:off x="7162800" y="1905000"/>
            <a:ext cx="228600" cy="762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Arial" charset="0"/>
            </a:endParaRPr>
          </a:p>
        </p:txBody>
      </p:sp>
      <p:sp>
        <p:nvSpPr>
          <p:cNvPr id="7190" name="AutoShape 23"/>
          <p:cNvSpPr>
            <a:spLocks/>
          </p:cNvSpPr>
          <p:nvPr/>
        </p:nvSpPr>
        <p:spPr bwMode="auto">
          <a:xfrm>
            <a:off x="7010400" y="4876800"/>
            <a:ext cx="228600" cy="838200"/>
          </a:xfrm>
          <a:prstGeom prst="rightBrace">
            <a:avLst>
              <a:gd name="adj1" fmla="val 3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6872" name="Text Box 24"/>
          <p:cNvSpPr txBox="1">
            <a:spLocks noChangeArrowheads="1"/>
          </p:cNvSpPr>
          <p:nvPr/>
        </p:nvSpPr>
        <p:spPr bwMode="auto">
          <a:xfrm>
            <a:off x="7086600" y="4906963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CCFF"/>
                </a:solidFill>
              </a:rPr>
              <a:t> </a:t>
            </a:r>
            <a:r>
              <a:rPr lang="en-US" sz="2800" b="1">
                <a:solidFill>
                  <a:srgbClr val="33CCFF"/>
                </a:solidFill>
                <a:latin typeface="Arial" charset="0"/>
              </a:rPr>
              <a:t>Hàn </a:t>
            </a:r>
            <a:r>
              <a:rPr lang="vi-VN" sz="2800" b="1">
                <a:solidFill>
                  <a:srgbClr val="33CCFF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33CCFF"/>
                </a:solidFill>
                <a:latin typeface="Arial" charset="0"/>
              </a:rPr>
              <a:t>ới</a:t>
            </a:r>
          </a:p>
        </p:txBody>
      </p:sp>
      <p:sp>
        <p:nvSpPr>
          <p:cNvPr id="206873" name="Text Box 25"/>
          <p:cNvSpPr txBox="1">
            <a:spLocks noChangeArrowheads="1"/>
          </p:cNvSpPr>
          <p:nvPr/>
        </p:nvSpPr>
        <p:spPr bwMode="auto">
          <a:xfrm>
            <a:off x="7162800" y="1173163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CCFF"/>
                </a:solidFill>
              </a:rPr>
              <a:t> </a:t>
            </a:r>
            <a:r>
              <a:rPr lang="en-US" sz="2800" b="1">
                <a:solidFill>
                  <a:srgbClr val="33CCFF"/>
                </a:solidFill>
                <a:latin typeface="Arial" charset="0"/>
              </a:rPr>
              <a:t>Hàn </a:t>
            </a:r>
            <a:r>
              <a:rPr lang="vi-VN" sz="2800" b="1">
                <a:solidFill>
                  <a:srgbClr val="33CCFF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33CCFF"/>
                </a:solidFill>
                <a:latin typeface="Arial" charset="0"/>
              </a:rPr>
              <a:t>ới</a:t>
            </a:r>
          </a:p>
        </p:txBody>
      </p:sp>
      <p:sp>
        <p:nvSpPr>
          <p:cNvPr id="7193" name="AutoShape 26"/>
          <p:cNvSpPr>
            <a:spLocks/>
          </p:cNvSpPr>
          <p:nvPr/>
        </p:nvSpPr>
        <p:spPr bwMode="auto">
          <a:xfrm>
            <a:off x="7162800" y="11430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Arial" charset="0"/>
            </a:endParaRPr>
          </a:p>
        </p:txBody>
      </p:sp>
      <p:sp>
        <p:nvSpPr>
          <p:cNvPr id="7194" name="Line 27"/>
          <p:cNvSpPr>
            <a:spLocks noChangeShapeType="1"/>
          </p:cNvSpPr>
          <p:nvPr/>
        </p:nvSpPr>
        <p:spPr bwMode="auto">
          <a:xfrm flipV="1">
            <a:off x="4572000" y="1143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877" name="Text Box 29"/>
          <p:cNvSpPr txBox="1">
            <a:spLocks noChangeArrowheads="1"/>
          </p:cNvSpPr>
          <p:nvPr/>
        </p:nvSpPr>
        <p:spPr bwMode="auto">
          <a:xfrm>
            <a:off x="7086600" y="2743200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>
                <a:solidFill>
                  <a:srgbClr val="FF3300"/>
                </a:solidFill>
              </a:rPr>
              <a:t>Nh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iệt </a:t>
            </a:r>
            <a:r>
              <a:rPr lang="vi-VN" sz="28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ới</a:t>
            </a:r>
            <a:endParaRPr lang="en-US" sz="2800" b="1">
              <a:latin typeface="Arial" charset="0"/>
            </a:endParaRPr>
          </a:p>
        </p:txBody>
      </p:sp>
      <p:sp>
        <p:nvSpPr>
          <p:cNvPr id="206878" name="Text Box 30"/>
          <p:cNvSpPr txBox="1">
            <a:spLocks noChangeArrowheads="1"/>
          </p:cNvSpPr>
          <p:nvPr/>
        </p:nvSpPr>
        <p:spPr bwMode="auto">
          <a:xfrm>
            <a:off x="7086600" y="3459163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>
                <a:solidFill>
                  <a:srgbClr val="FF3300"/>
                </a:solidFill>
              </a:rPr>
              <a:t>Nh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iệt </a:t>
            </a:r>
            <a:r>
              <a:rPr lang="vi-VN" sz="28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ới</a:t>
            </a:r>
            <a:endParaRPr lang="en-US" sz="2800" b="1">
              <a:latin typeface="Arial" charset="0"/>
            </a:endParaRPr>
          </a:p>
        </p:txBody>
      </p:sp>
      <p:sp>
        <p:nvSpPr>
          <p:cNvPr id="7197" name="Rectangle 32"/>
          <p:cNvSpPr>
            <a:spLocks noChangeArrowheads="1"/>
          </p:cNvSpPr>
          <p:nvPr/>
        </p:nvSpPr>
        <p:spPr bwMode="auto">
          <a:xfrm>
            <a:off x="266700" y="14288"/>
            <a:ext cx="80343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Tìm trên quả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ịa cầu vị trí các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ới khí hậu : Nhiệt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ới,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ôân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ới, hàn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ới.</a:t>
            </a:r>
          </a:p>
        </p:txBody>
      </p:sp>
      <p:sp>
        <p:nvSpPr>
          <p:cNvPr id="7198" name="Line 33"/>
          <p:cNvSpPr>
            <a:spLocks noChangeShapeType="1"/>
          </p:cNvSpPr>
          <p:nvPr/>
        </p:nvSpPr>
        <p:spPr bwMode="auto">
          <a:xfrm>
            <a:off x="7543800" y="2667000"/>
            <a:ext cx="1219200" cy="0"/>
          </a:xfrm>
          <a:prstGeom prst="line">
            <a:avLst/>
          </a:prstGeom>
          <a:noFill/>
          <a:ln w="28575">
            <a:solidFill>
              <a:srgbClr val="33CC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Line 34"/>
          <p:cNvSpPr>
            <a:spLocks noChangeShapeType="1"/>
          </p:cNvSpPr>
          <p:nvPr/>
        </p:nvSpPr>
        <p:spPr bwMode="auto">
          <a:xfrm>
            <a:off x="7467600" y="4191000"/>
            <a:ext cx="1219200" cy="0"/>
          </a:xfrm>
          <a:prstGeom prst="line">
            <a:avLst/>
          </a:prstGeom>
          <a:noFill/>
          <a:ln w="28575">
            <a:solidFill>
              <a:srgbClr val="33CC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Line 35"/>
          <p:cNvSpPr>
            <a:spLocks noChangeShapeType="1"/>
          </p:cNvSpPr>
          <p:nvPr/>
        </p:nvSpPr>
        <p:spPr bwMode="auto">
          <a:xfrm>
            <a:off x="7391400" y="4876800"/>
            <a:ext cx="1219200" cy="0"/>
          </a:xfrm>
          <a:prstGeom prst="line">
            <a:avLst/>
          </a:prstGeom>
          <a:noFill/>
          <a:ln w="28575">
            <a:solidFill>
              <a:srgbClr val="33CC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Line 36"/>
          <p:cNvSpPr>
            <a:spLocks noChangeShapeType="1"/>
          </p:cNvSpPr>
          <p:nvPr/>
        </p:nvSpPr>
        <p:spPr bwMode="auto">
          <a:xfrm>
            <a:off x="7391400" y="1905000"/>
            <a:ext cx="1219200" cy="0"/>
          </a:xfrm>
          <a:prstGeom prst="line">
            <a:avLst/>
          </a:prstGeom>
          <a:noFill/>
          <a:ln w="28575">
            <a:solidFill>
              <a:srgbClr val="33CC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8" grpId="0"/>
      <p:bldP spid="206869" grpId="0"/>
      <p:bldP spid="206872" grpId="0"/>
      <p:bldP spid="206873" grpId="0"/>
      <p:bldP spid="206877" grpId="0"/>
      <p:bldP spid="2068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6" name="Picture 4" descr="nhiệt đớ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248400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5867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066800"/>
            <a:ext cx="6248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4175125" y="5364163"/>
            <a:ext cx="1757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Nhiệt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ới</a:t>
            </a:r>
          </a:p>
        </p:txBody>
      </p:sp>
      <p:sp>
        <p:nvSpPr>
          <p:cNvPr id="228361" name="Text Box 9"/>
          <p:cNvSpPr txBox="1">
            <a:spLocks noChangeArrowheads="1"/>
          </p:cNvSpPr>
          <p:nvPr/>
        </p:nvSpPr>
        <p:spPr bwMode="auto">
          <a:xfrm>
            <a:off x="4281488" y="5410200"/>
            <a:ext cx="1355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Ôn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ới</a:t>
            </a:r>
          </a:p>
        </p:txBody>
      </p:sp>
      <p:sp>
        <p:nvSpPr>
          <p:cNvPr id="228365" name="Text Box 13"/>
          <p:cNvSpPr txBox="1">
            <a:spLocks noChangeArrowheads="1"/>
          </p:cNvSpPr>
          <p:nvPr/>
        </p:nvSpPr>
        <p:spPr bwMode="auto">
          <a:xfrm>
            <a:off x="4267200" y="5592763"/>
            <a:ext cx="1355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Ôn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ới</a:t>
            </a:r>
          </a:p>
        </p:txBody>
      </p:sp>
      <p:sp>
        <p:nvSpPr>
          <p:cNvPr id="228366" name="Text Box 14"/>
          <p:cNvSpPr txBox="1">
            <a:spLocks noChangeArrowheads="1"/>
          </p:cNvSpPr>
          <p:nvPr/>
        </p:nvSpPr>
        <p:spPr bwMode="auto">
          <a:xfrm>
            <a:off x="4425950" y="5638800"/>
            <a:ext cx="1538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Hàn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ới</a:t>
            </a:r>
          </a:p>
        </p:txBody>
      </p:sp>
      <p:pic>
        <p:nvPicPr>
          <p:cNvPr id="228367" name="Picture 14" descr="1155816506791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990600"/>
            <a:ext cx="6324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68" name="Text Box 16"/>
          <p:cNvSpPr txBox="1">
            <a:spLocks noChangeArrowheads="1"/>
          </p:cNvSpPr>
          <p:nvPr/>
        </p:nvSpPr>
        <p:spPr bwMode="auto">
          <a:xfrm>
            <a:off x="4419600" y="5562600"/>
            <a:ext cx="1355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Ôn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ới</a:t>
            </a:r>
          </a:p>
        </p:txBody>
      </p:sp>
      <p:pic>
        <p:nvPicPr>
          <p:cNvPr id="228369" name="Picture Placeholder 16" descr="1.jpg"/>
          <p:cNvPicPr>
            <a:picLocks noChangeAspect="1"/>
          </p:cNvPicPr>
          <p:nvPr/>
        </p:nvPicPr>
        <p:blipFill>
          <a:blip r:embed="rId6"/>
          <a:srcRect l="5556" r="5556"/>
          <a:stretch>
            <a:fillRect/>
          </a:stretch>
        </p:blipFill>
        <p:spPr bwMode="auto">
          <a:xfrm>
            <a:off x="1447800" y="762000"/>
            <a:ext cx="6324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70" name="Picture 18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685800"/>
            <a:ext cx="6324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4572000" y="5562600"/>
            <a:ext cx="1355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Ôn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ới</a:t>
            </a:r>
          </a:p>
        </p:txBody>
      </p:sp>
      <p:sp>
        <p:nvSpPr>
          <p:cNvPr id="8206" name="Text Box 20"/>
          <p:cNvSpPr txBox="1">
            <a:spLocks noChangeArrowheads="1"/>
          </p:cNvSpPr>
          <p:nvPr/>
        </p:nvSpPr>
        <p:spPr bwMode="auto">
          <a:xfrm>
            <a:off x="304800" y="258763"/>
            <a:ext cx="883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Xem hình tìm hiểu </a:t>
            </a:r>
            <a:r>
              <a:rPr lang="vi-VN" sz="28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ặc</a:t>
            </a:r>
            <a:r>
              <a:rPr lang="en-US" sz="2800" b="1">
                <a:latin typeface="Arial" charset="0"/>
              </a:rPr>
              <a:t> </a:t>
            </a:r>
            <a:r>
              <a:rPr lang="vi-VN" sz="28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iểm</a:t>
            </a:r>
            <a:r>
              <a:rPr lang="en-US" sz="2800" b="1">
                <a:latin typeface="Arial" charset="0"/>
              </a:rPr>
              <a:t> các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ới khí hậu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2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28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2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2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228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28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228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2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2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28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2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2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228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228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9" grpId="0"/>
      <p:bldP spid="228359" grpId="1"/>
      <p:bldP spid="228361" grpId="0"/>
      <p:bldP spid="228361" grpId="1"/>
      <p:bldP spid="228365" grpId="0"/>
      <p:bldP spid="228365" grpId="1"/>
      <p:bldP spid="228366" grpId="0"/>
      <p:bldP spid="228366" grpId="1"/>
      <p:bldP spid="228368" grpId="0"/>
      <p:bldP spid="228368" grpId="1"/>
      <p:bldP spid="228368" grpId="2"/>
      <p:bldP spid="228371" grpId="0"/>
      <p:bldP spid="22837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  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**</a:t>
            </a:r>
            <a:r>
              <a:rPr lang="en-US" sz="2800" b="1">
                <a:latin typeface="Arial" charset="0"/>
              </a:rPr>
              <a:t>Tìm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ặc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iểm chính của các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ới khí hậu :</a:t>
            </a:r>
            <a:endParaRPr lang="en-US" sz="2800">
              <a:latin typeface="Arial" charset="0"/>
            </a:endParaRP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76200" y="700088"/>
            <a:ext cx="9144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 u="sng">
                <a:solidFill>
                  <a:srgbClr val="FF3300"/>
                </a:solidFill>
                <a:latin typeface="Arial" charset="0"/>
              </a:rPr>
              <a:t>1/Nhiệt </a:t>
            </a:r>
            <a:r>
              <a:rPr lang="vi-VN" sz="2400" b="1" u="sng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 u="sng">
                <a:solidFill>
                  <a:srgbClr val="FF3300"/>
                </a:solidFill>
                <a:latin typeface="Arial" charset="0"/>
              </a:rPr>
              <a:t>ới: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a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)</a:t>
            </a:r>
            <a:r>
              <a:rPr lang="en-US" sz="1600">
                <a:latin typeface="Arial" charset="0"/>
              </a:rPr>
              <a:t> </a:t>
            </a:r>
            <a:r>
              <a:rPr lang="en-US" sz="2400" b="1">
                <a:latin typeface="Arial" charset="0"/>
              </a:rPr>
              <a:t>Th</a:t>
            </a:r>
            <a:r>
              <a:rPr lang="vi-VN" sz="2400" b="1">
                <a:latin typeface="Arial" charset="0"/>
              </a:rPr>
              <a:t>ư</a:t>
            </a:r>
            <a:r>
              <a:rPr lang="en-US" sz="2400" b="1">
                <a:latin typeface="Arial" charset="0"/>
              </a:rPr>
              <a:t>ờng nóng quanh n</a:t>
            </a:r>
            <a:r>
              <a:rPr lang="vi-VN" sz="2400" b="1">
                <a:latin typeface="Arial" charset="0"/>
              </a:rPr>
              <a:t>ă</a:t>
            </a:r>
            <a:r>
              <a:rPr lang="en-US" sz="2400" b="1">
                <a:latin typeface="Arial" charset="0"/>
              </a:rPr>
              <a:t>m.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b)</a:t>
            </a:r>
            <a:r>
              <a:rPr lang="en-US" sz="2400" b="1">
                <a:latin typeface="Arial" charset="0"/>
              </a:rPr>
              <a:t> Lạnh quanh n</a:t>
            </a:r>
            <a:r>
              <a:rPr lang="vi-VN" sz="2400" b="1">
                <a:latin typeface="Arial" charset="0"/>
              </a:rPr>
              <a:t>ă</a:t>
            </a:r>
            <a:r>
              <a:rPr lang="en-US" sz="2400" b="1">
                <a:latin typeface="Arial" charset="0"/>
              </a:rPr>
              <a:t>m.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c)</a:t>
            </a:r>
            <a:r>
              <a:rPr lang="en-US" sz="2400" b="1">
                <a:latin typeface="Arial" charset="0"/>
              </a:rPr>
              <a:t> Có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ủ 4 mùa.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u="sng">
                <a:solidFill>
                  <a:srgbClr val="FF3300"/>
                </a:solidFill>
                <a:latin typeface="Arial" charset="0"/>
              </a:rPr>
              <a:t>2/ Ôn </a:t>
            </a:r>
            <a:r>
              <a:rPr lang="vi-VN" sz="2400" b="1" u="sng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 u="sng">
                <a:solidFill>
                  <a:srgbClr val="FF3300"/>
                </a:solidFill>
                <a:latin typeface="Arial" charset="0"/>
              </a:rPr>
              <a:t>ới: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a)</a:t>
            </a:r>
            <a:r>
              <a:rPr lang="en-US" sz="2400" b="1">
                <a:latin typeface="Arial" charset="0"/>
              </a:rPr>
              <a:t>Lạnh quanh n</a:t>
            </a:r>
            <a:r>
              <a:rPr lang="vi-VN" sz="2400" b="1">
                <a:latin typeface="Arial" charset="0"/>
              </a:rPr>
              <a:t>ă</a:t>
            </a:r>
            <a:r>
              <a:rPr lang="en-US" sz="2400" b="1">
                <a:latin typeface="Arial" charset="0"/>
              </a:rPr>
              <a:t>m có tuyết.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b)</a:t>
            </a:r>
            <a:r>
              <a:rPr lang="en-US" sz="2400" b="1">
                <a:latin typeface="Arial" charset="0"/>
              </a:rPr>
              <a:t> Ôn hòa, có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ủ bốn mùa.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c)</a:t>
            </a:r>
            <a:r>
              <a:rPr lang="en-US" sz="2400" b="1">
                <a:latin typeface="Arial" charset="0"/>
              </a:rPr>
              <a:t> Rất nóng.</a:t>
            </a: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4800600" y="2590800"/>
            <a:ext cx="44958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 u="sng">
                <a:solidFill>
                  <a:srgbClr val="FF3300"/>
                </a:solidFill>
                <a:latin typeface="Arial" charset="0"/>
              </a:rPr>
              <a:t>3/ Hàn </a:t>
            </a:r>
            <a:r>
              <a:rPr lang="vi-VN" sz="2400" b="1" u="sng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 u="sng">
                <a:solidFill>
                  <a:srgbClr val="FF3300"/>
                </a:solidFill>
                <a:latin typeface="Arial" charset="0"/>
              </a:rPr>
              <a:t>ới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a)</a:t>
            </a:r>
            <a:r>
              <a:rPr lang="en-US" sz="2400" b="1">
                <a:latin typeface="Arial" charset="0"/>
              </a:rPr>
              <a:t>Ấm áp, mát mẻ.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b)</a:t>
            </a:r>
            <a:r>
              <a:rPr lang="en-US" sz="2400" b="1">
                <a:latin typeface="Arial" charset="0"/>
              </a:rPr>
              <a:t> Lạnh, có m</a:t>
            </a:r>
            <a:r>
              <a:rPr lang="vi-VN" sz="2400" b="1">
                <a:latin typeface="Arial" charset="0"/>
              </a:rPr>
              <a:t>ư</a:t>
            </a:r>
            <a:r>
              <a:rPr lang="en-US" sz="2400" b="1">
                <a:latin typeface="Arial" charset="0"/>
              </a:rPr>
              <a:t>a nhiều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c)</a:t>
            </a:r>
            <a:r>
              <a:rPr lang="en-US" sz="2400" b="1">
                <a:latin typeface="Arial" charset="0"/>
              </a:rPr>
              <a:t> Rất lạnh. Ở hai cực của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Trái Đất quanh n</a:t>
            </a:r>
            <a:r>
              <a:rPr lang="vi-VN" sz="2400" b="1">
                <a:latin typeface="Arial" charset="0"/>
              </a:rPr>
              <a:t>ă</a:t>
            </a:r>
            <a:r>
              <a:rPr lang="en-US" sz="2400" b="1">
                <a:latin typeface="Arial" charset="0"/>
              </a:rPr>
              <a:t>m n</a:t>
            </a:r>
            <a:r>
              <a:rPr lang="vi-VN" sz="2400" b="1">
                <a:latin typeface="Arial" charset="0"/>
              </a:rPr>
              <a:t>ư</a:t>
            </a:r>
            <a:r>
              <a:rPr lang="en-US" sz="2400" b="1">
                <a:latin typeface="Arial" charset="0"/>
              </a:rPr>
              <a:t>ớc</a:t>
            </a:r>
          </a:p>
          <a:p>
            <a:pPr marL="342900" indent="-342900">
              <a:spcBef>
                <a:spcPct val="50000"/>
              </a:spcBef>
            </a:pP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óng b</a:t>
            </a:r>
            <a:r>
              <a:rPr lang="vi-VN" sz="2400" b="1">
                <a:latin typeface="Arial" charset="0"/>
              </a:rPr>
              <a:t>ă</a:t>
            </a:r>
            <a:r>
              <a:rPr lang="en-US" sz="2400" b="1">
                <a:latin typeface="Arial" charset="0"/>
              </a:rPr>
              <a:t>ng.</a:t>
            </a:r>
          </a:p>
        </p:txBody>
      </p:sp>
      <p:sp>
        <p:nvSpPr>
          <p:cNvPr id="9221" name="Line 10"/>
          <p:cNvSpPr>
            <a:spLocks noChangeShapeType="1"/>
          </p:cNvSpPr>
          <p:nvPr/>
        </p:nvSpPr>
        <p:spPr bwMode="auto">
          <a:xfrm>
            <a:off x="4724400" y="2057400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0" name="Oval 12"/>
          <p:cNvSpPr>
            <a:spLocks noChangeArrowheads="1"/>
          </p:cNvSpPr>
          <p:nvPr/>
        </p:nvSpPr>
        <p:spPr bwMode="auto">
          <a:xfrm>
            <a:off x="0" y="1143000"/>
            <a:ext cx="533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a</a:t>
            </a:r>
          </a:p>
        </p:txBody>
      </p:sp>
      <p:sp>
        <p:nvSpPr>
          <p:cNvPr id="211981" name="Oval 13"/>
          <p:cNvSpPr>
            <a:spLocks noChangeArrowheads="1"/>
          </p:cNvSpPr>
          <p:nvPr/>
        </p:nvSpPr>
        <p:spPr bwMode="auto">
          <a:xfrm>
            <a:off x="0" y="4038600"/>
            <a:ext cx="533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b</a:t>
            </a:r>
          </a:p>
        </p:txBody>
      </p:sp>
      <p:sp>
        <p:nvSpPr>
          <p:cNvPr id="211982" name="Oval 14"/>
          <p:cNvSpPr>
            <a:spLocks noChangeArrowheads="1"/>
          </p:cNvSpPr>
          <p:nvPr/>
        </p:nvSpPr>
        <p:spPr bwMode="auto">
          <a:xfrm>
            <a:off x="4724400" y="4038600"/>
            <a:ext cx="533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80" grpId="0" animBg="1"/>
      <p:bldP spid="211981" grpId="0" animBg="1"/>
      <p:bldP spid="2119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n do the gio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DB963"/>
              </a:clrFrom>
              <a:clrTo>
                <a:srgbClr val="DDB963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838200" y="1143000"/>
            <a:ext cx="7496175" cy="5715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019175" y="3429000"/>
            <a:ext cx="7058025" cy="34925"/>
          </a:xfrm>
          <a:prstGeom prst="line">
            <a:avLst/>
          </a:prstGeom>
          <a:noFill/>
          <a:ln w="76200" cap="rnd">
            <a:solidFill>
              <a:srgbClr val="F04124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093788" y="4876800"/>
            <a:ext cx="7069137" cy="36513"/>
          </a:xfrm>
          <a:prstGeom prst="line">
            <a:avLst/>
          </a:prstGeom>
          <a:noFill/>
          <a:ln w="76200" cap="rnd">
            <a:solidFill>
              <a:srgbClr val="F04124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928813" y="6189663"/>
            <a:ext cx="5330825" cy="11112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1908175" y="2209800"/>
            <a:ext cx="5381625" cy="11113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979488" y="4191000"/>
            <a:ext cx="7245350" cy="349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6577013" y="3505200"/>
            <a:ext cx="204787" cy="404813"/>
          </a:xfrm>
          <a:custGeom>
            <a:avLst/>
            <a:gdLst>
              <a:gd name="T0" fmla="*/ 2147483647 w 131"/>
              <a:gd name="T1" fmla="*/ 2147483647 h 258"/>
              <a:gd name="T2" fmla="*/ 2147483647 w 131"/>
              <a:gd name="T3" fmla="*/ 0 h 258"/>
              <a:gd name="T4" fmla="*/ 0 w 131"/>
              <a:gd name="T5" fmla="*/ 2147483647 h 258"/>
              <a:gd name="T6" fmla="*/ 2147483647 w 131"/>
              <a:gd name="T7" fmla="*/ 2147483647 h 258"/>
              <a:gd name="T8" fmla="*/ 2147483647 w 131"/>
              <a:gd name="T9" fmla="*/ 2147483647 h 258"/>
              <a:gd name="T10" fmla="*/ 2147483647 w 131"/>
              <a:gd name="T11" fmla="*/ 2147483647 h 258"/>
              <a:gd name="T12" fmla="*/ 2147483647 w 131"/>
              <a:gd name="T13" fmla="*/ 2147483647 h 258"/>
              <a:gd name="T14" fmla="*/ 2147483647 w 131"/>
              <a:gd name="T15" fmla="*/ 2147483647 h 258"/>
              <a:gd name="T16" fmla="*/ 2147483647 w 131"/>
              <a:gd name="T17" fmla="*/ 2147483647 h 258"/>
              <a:gd name="T18" fmla="*/ 2147483647 w 131"/>
              <a:gd name="T19" fmla="*/ 2147483647 h 258"/>
              <a:gd name="T20" fmla="*/ 2147483647 w 131"/>
              <a:gd name="T21" fmla="*/ 2147483647 h 258"/>
              <a:gd name="T22" fmla="*/ 2147483647 w 131"/>
              <a:gd name="T23" fmla="*/ 2147483647 h 258"/>
              <a:gd name="T24" fmla="*/ 2147483647 w 131"/>
              <a:gd name="T25" fmla="*/ 2147483647 h 258"/>
              <a:gd name="T26" fmla="*/ 2147483647 w 131"/>
              <a:gd name="T27" fmla="*/ 2147483647 h 258"/>
              <a:gd name="T28" fmla="*/ 2147483647 w 131"/>
              <a:gd name="T29" fmla="*/ 2147483647 h 258"/>
              <a:gd name="T30" fmla="*/ 2147483647 w 131"/>
              <a:gd name="T31" fmla="*/ 2147483647 h 258"/>
              <a:gd name="T32" fmla="*/ 2147483647 w 131"/>
              <a:gd name="T33" fmla="*/ 2147483647 h 258"/>
              <a:gd name="T34" fmla="*/ 2147483647 w 131"/>
              <a:gd name="T35" fmla="*/ 2147483647 h 258"/>
              <a:gd name="T36" fmla="*/ 2147483647 w 131"/>
              <a:gd name="T37" fmla="*/ 2147483647 h 2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1"/>
              <a:gd name="T58" fmla="*/ 0 h 258"/>
              <a:gd name="T59" fmla="*/ 131 w 131"/>
              <a:gd name="T60" fmla="*/ 258 h 25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1" h="258">
                <a:moveTo>
                  <a:pt x="84" y="27"/>
                </a:moveTo>
                <a:cubicBezTo>
                  <a:pt x="64" y="14"/>
                  <a:pt x="69" y="10"/>
                  <a:pt x="54" y="0"/>
                </a:cubicBezTo>
                <a:cubicBezTo>
                  <a:pt x="36" y="6"/>
                  <a:pt x="18" y="9"/>
                  <a:pt x="0" y="12"/>
                </a:cubicBezTo>
                <a:cubicBezTo>
                  <a:pt x="5" y="27"/>
                  <a:pt x="9" y="46"/>
                  <a:pt x="24" y="51"/>
                </a:cubicBezTo>
                <a:cubicBezTo>
                  <a:pt x="31" y="62"/>
                  <a:pt x="29" y="71"/>
                  <a:pt x="42" y="75"/>
                </a:cubicBezTo>
                <a:cubicBezTo>
                  <a:pt x="55" y="88"/>
                  <a:pt x="59" y="106"/>
                  <a:pt x="75" y="117"/>
                </a:cubicBezTo>
                <a:cubicBezTo>
                  <a:pt x="80" y="133"/>
                  <a:pt x="76" y="123"/>
                  <a:pt x="90" y="144"/>
                </a:cubicBezTo>
                <a:cubicBezTo>
                  <a:pt x="94" y="149"/>
                  <a:pt x="96" y="162"/>
                  <a:pt x="96" y="162"/>
                </a:cubicBezTo>
                <a:cubicBezTo>
                  <a:pt x="93" y="177"/>
                  <a:pt x="88" y="203"/>
                  <a:pt x="72" y="210"/>
                </a:cubicBezTo>
                <a:cubicBezTo>
                  <a:pt x="72" y="210"/>
                  <a:pt x="50" y="217"/>
                  <a:pt x="45" y="219"/>
                </a:cubicBezTo>
                <a:cubicBezTo>
                  <a:pt x="42" y="220"/>
                  <a:pt x="36" y="222"/>
                  <a:pt x="36" y="222"/>
                </a:cubicBezTo>
                <a:cubicBezTo>
                  <a:pt x="28" y="245"/>
                  <a:pt x="34" y="219"/>
                  <a:pt x="42" y="234"/>
                </a:cubicBezTo>
                <a:cubicBezTo>
                  <a:pt x="46" y="241"/>
                  <a:pt x="48" y="258"/>
                  <a:pt x="48" y="258"/>
                </a:cubicBezTo>
                <a:cubicBezTo>
                  <a:pt x="61" y="250"/>
                  <a:pt x="79" y="233"/>
                  <a:pt x="93" y="228"/>
                </a:cubicBezTo>
                <a:cubicBezTo>
                  <a:pt x="100" y="218"/>
                  <a:pt x="105" y="214"/>
                  <a:pt x="117" y="210"/>
                </a:cubicBezTo>
                <a:cubicBezTo>
                  <a:pt x="131" y="168"/>
                  <a:pt x="102" y="124"/>
                  <a:pt x="69" y="102"/>
                </a:cubicBezTo>
                <a:cubicBezTo>
                  <a:pt x="62" y="92"/>
                  <a:pt x="61" y="83"/>
                  <a:pt x="57" y="72"/>
                </a:cubicBezTo>
                <a:cubicBezTo>
                  <a:pt x="60" y="58"/>
                  <a:pt x="61" y="53"/>
                  <a:pt x="75" y="48"/>
                </a:cubicBezTo>
                <a:cubicBezTo>
                  <a:pt x="82" y="38"/>
                  <a:pt x="94" y="37"/>
                  <a:pt x="84" y="27"/>
                </a:cubicBezTo>
                <a:close/>
              </a:path>
            </a:pathLst>
          </a:custGeom>
          <a:solidFill>
            <a:srgbClr val="FB2913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28600" y="92075"/>
            <a:ext cx="8763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Hãy chỉ  vị trí của Việt Nam và cho biết n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ớc ta nằm ở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ới khí hậu nào?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429000" y="1219200"/>
            <a:ext cx="2438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636</Words>
  <Application>Microsoft Office PowerPoint</Application>
  <PresentationFormat>On-screen Show (4:3)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Times New Roman</vt:lpstr>
      <vt:lpstr>Arial</vt:lpstr>
      <vt:lpstr>Calibri</vt:lpstr>
      <vt:lpstr>Default Design</vt:lpstr>
      <vt:lpstr>Slide 1</vt:lpstr>
      <vt:lpstr>Slide 2</vt:lpstr>
      <vt:lpstr>Tự nhiên và xã hội                     Bài : </vt:lpstr>
      <vt:lpstr>Slide 4</vt:lpstr>
      <vt:lpstr>   Kết luận:  Mỗi bán cầu đều có ba đới khí hậu : nhiệt đới, ôn đới, hàn đới.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Chuẩn bị: Bề mặt Trái Đất</vt:lpstr>
    </vt:vector>
  </TitlesOfParts>
  <Company>ctyV&amp;T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TIEN</dc:creator>
  <cp:lastModifiedBy>CSTeam</cp:lastModifiedBy>
  <cp:revision>161</cp:revision>
  <dcterms:created xsi:type="dcterms:W3CDTF">2009-04-21T14:36:23Z</dcterms:created>
  <dcterms:modified xsi:type="dcterms:W3CDTF">2016-06-29T10:33:08Z</dcterms:modified>
</cp:coreProperties>
</file>